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9.jpeg" ContentType="image/jpeg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media/image38.jpeg" ContentType="image/jpeg"/>
  <Override PartName="/ppt/media/image39.jpeg" ContentType="image/jpeg"/>
  <Override PartName="/ppt/media/image40.jpeg" ContentType="image/jpeg"/>
  <Override PartName="/ppt/media/image41.jpeg" ContentType="image/jpeg"/>
  <Override PartName="/ppt/media/image42.jpeg" ContentType="image/jpeg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26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2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_rels/slide9.xml.rels" ContentType="application/vnd.openxmlformats-package.relationships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36.xml.rels" ContentType="application/vnd.openxmlformats-package.relationships+xml"/>
  <Override PartName="/ppt/slides/_rels/slide2.xml.rels" ContentType="application/vnd.openxmlformats-package.relationships+xml"/>
  <Override PartName="/ppt/slides/_rels/slide37.xml.rels" ContentType="application/vnd.openxmlformats-package.relationships+xml"/>
  <Override PartName="/ppt/slides/_rels/slide3.xml.rels" ContentType="application/vnd.openxmlformats-package.relationships+xml"/>
  <Override PartName="/ppt/slides/_rels/slide38.xml.rels" ContentType="application/vnd.openxmlformats-package.relationships+xml"/>
  <Override PartName="/ppt/slides/_rels/slide4.xml.rels" ContentType="application/vnd.openxmlformats-package.relationships+xml"/>
  <Override PartName="/ppt/slides/_rels/slide39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slides/_rels/slide34.xml.rels" ContentType="application/vnd.openxmlformats-package.relationships+xml"/>
  <Override PartName="/ppt/slides/_rels/slide40.xml.rels" ContentType="application/vnd.openxmlformats-package.relationships+xml"/>
  <Override PartName="/ppt/slides/_rels/slide41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7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8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 cap="small">
                <a:solidFill>
                  <a:srgbClr val="000099"/>
                </a:solidFill>
                <a:latin typeface="Arial"/>
              </a:rPr>
              <a:t>Click to edit the title text format</a:t>
            </a:r>
            <a:endParaRPr b="0" lang="en-US" sz="4400" spc="-1" strike="noStrike" cap="small">
              <a:solidFill>
                <a:srgbClr val="000099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rgbClr val="000099"/>
                </a:solidFill>
                <a:latin typeface="Arial Narrow"/>
              </a:rPr>
              <a:t>Click to edit the outline text format</a:t>
            </a:r>
            <a:endParaRPr b="0" lang="en-US" sz="3200" spc="-1" strike="noStrike">
              <a:solidFill>
                <a:srgbClr val="000099"/>
              </a:solidFill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solidFill>
                  <a:srgbClr val="000099"/>
                </a:solidFill>
                <a:latin typeface="Arial Narrow"/>
              </a:rPr>
              <a:t>Second Outline Level</a:t>
            </a:r>
            <a:endParaRPr b="0" lang="en-US" sz="2800" spc="-1" strike="noStrike">
              <a:solidFill>
                <a:srgbClr val="000099"/>
              </a:solidFill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solidFill>
                  <a:srgbClr val="000099"/>
                </a:solidFill>
                <a:latin typeface="Arial Narrow"/>
              </a:rPr>
              <a:t>Third Outline Level</a:t>
            </a:r>
            <a:endParaRPr b="0" lang="en-US" sz="2400" spc="-1" strike="noStrike">
              <a:solidFill>
                <a:srgbClr val="000099"/>
              </a:solidFill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Fourth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Fifth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Sixth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Seventh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 cap="all">
                <a:latin typeface="Arial"/>
              </a:rPr>
              <a:t>Click to edit the title text format</a:t>
            </a:r>
            <a:endParaRPr b="0" lang="en-US" sz="4400" spc="-1" strike="noStrike" cap="all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Click to edit the outline text format</a:t>
            </a:r>
            <a:endParaRPr b="0" lang="en-US" sz="32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 Narrow"/>
              </a:rPr>
              <a:t>Second Outline Level</a:t>
            </a:r>
            <a:endParaRPr b="0" lang="en-US" sz="2800" spc="-1" strike="noStrike"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 Narrow"/>
              </a:rPr>
              <a:t>Third Outline Level</a:t>
            </a:r>
            <a:endParaRPr b="0" lang="en-US" sz="2400" spc="-1" strike="noStrike"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 Narrow"/>
              </a:rPr>
              <a:t>Fourth Outline Level</a:t>
            </a:r>
            <a:endParaRPr b="0" lang="en-US" sz="2000" spc="-1" strike="noStrike"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 Narrow"/>
              </a:rPr>
              <a:t>Fifth Outline Level</a:t>
            </a:r>
            <a:endParaRPr b="0" lang="en-US" sz="2000" spc="-1" strike="noStrike"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 Narrow"/>
              </a:rPr>
              <a:t>Sixth Outline Level</a:t>
            </a:r>
            <a:endParaRPr b="0" lang="en-US" sz="2000" spc="-1" strike="noStrike"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 Narrow"/>
              </a:rPr>
              <a:t>Seventh Outline Level</a:t>
            </a:r>
            <a:endParaRPr b="0" lang="en-US" sz="2000" spc="-1" strike="noStrike">
              <a:latin typeface="Arial Narrow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latin typeface="Times New Roman"/>
              </a:rPr>
              <a:t>&lt;date/time&gt;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b="0" lang="en-US" sz="1400" spc="-1" strike="noStrike">
                <a:latin typeface="Times New Roman"/>
              </a:rPr>
              <a:t>&lt;footer&gt;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pPr algn="r"/>
            <a:fld id="{1BECC0B6-0B72-4669-9181-F1A022A367EC}" type="slidenum">
              <a:rPr b="0" lang="en-US" sz="1400" spc="-1" strike="noStrike">
                <a:latin typeface="Times New Roman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8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1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1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15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5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1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5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1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15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15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15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slideLayout" Target="../slideLayouts/slideLayout15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15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15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slideLayout" Target="../slideLayouts/slideLayout15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slideLayout" Target="../slideLayouts/slideLayout1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5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15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15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slideLayout" Target="../slideLayouts/slideLayout15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13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slideLayout" Target="../slideLayouts/slideLayout15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slideLayout" Target="../slideLayouts/slideLayout15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slideLayout" Target="../slideLayouts/slideLayout15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slideLayout" Target="../slideLayouts/slideLayout15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39.jpeg"/><Relationship Id="rId2" Type="http://schemas.openxmlformats.org/officeDocument/2006/relationships/slideLayout" Target="../slideLayouts/slideLayout15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40.jpeg"/><Relationship Id="rId2" Type="http://schemas.openxmlformats.org/officeDocument/2006/relationships/slideLayout" Target="../slideLayouts/slideLayout1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8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41.jpeg"/><Relationship Id="rId2" Type="http://schemas.openxmlformats.org/officeDocument/2006/relationships/slideLayout" Target="../slideLayouts/slideLayout15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slideLayout" Target="../slideLayouts/slideLayout1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1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ffffff"/>
                </a:solidFill>
                <a:latin typeface="Arial Black"/>
              </a:rPr>
              <a:t>How Collaboration Can Improve Your Social Media Marketing and Gain New Followers </a:t>
            </a:r>
            <a:r>
              <a:rPr b="0" lang="en-US" sz="4800" spc="-1" strike="noStrike">
                <a:solidFill>
                  <a:srgbClr val="ffffff"/>
                </a:solidFill>
                <a:latin typeface="Arial Black"/>
              </a:rPr>
              <a:t> 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5" name="TextShape 2"/>
          <p:cNvSpPr txBox="1"/>
          <p:nvPr/>
        </p:nvSpPr>
        <p:spPr>
          <a:xfrm>
            <a:off x="504000" y="1621800"/>
            <a:ext cx="9071640" cy="2426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There are different types of collaborative campaigns.</a:t>
            </a:r>
            <a:endParaRPr b="0" lang="en-US" sz="34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They work differently and will require different levels of effort or investment on your part… </a:t>
            </a:r>
            <a:endParaRPr b="0" lang="en-US" sz="34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So determine which would work better for you.</a:t>
            </a:r>
            <a:endParaRPr b="0" lang="en-US" sz="3400" spc="-1" strike="noStrike">
              <a:latin typeface="Arial Narrow"/>
            </a:endParaRPr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US" sz="4400" spc="-1" strike="noStrike" cap="all">
                <a:latin typeface="Arial"/>
              </a:rPr>
              <a:t>Partnerships</a:t>
            </a:r>
            <a:endParaRPr b="0" lang="en-US" sz="4400" spc="-1" strike="noStrike" cap="all">
              <a:latin typeface="Arial"/>
            </a:endParaRPr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US" sz="4400" spc="-1" strike="noStrike" cap="all">
                <a:latin typeface="Arial"/>
              </a:rPr>
              <a:t>Partnerships</a:t>
            </a:r>
            <a:endParaRPr b="0" lang="en-US" sz="4400" spc="-1" strike="noStrike" cap="all">
              <a:latin typeface="Arial"/>
            </a:endParaRPr>
          </a:p>
        </p:txBody>
      </p:sp>
      <p:sp>
        <p:nvSpPr>
          <p:cNvPr id="98" name="TextShape 2"/>
          <p:cNvSpPr txBox="1"/>
          <p:nvPr/>
        </p:nvSpPr>
        <p:spPr>
          <a:xfrm>
            <a:off x="504000" y="1545840"/>
            <a:ext cx="9071640" cy="25786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Partnerships can be longer-term ways to build connections with your industry.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US" sz="4400" spc="-1" strike="noStrike" cap="all">
                <a:latin typeface="Arial"/>
              </a:rPr>
              <a:t>Partnerships</a:t>
            </a:r>
            <a:endParaRPr b="0" lang="en-US" sz="4400" spc="-1" strike="noStrike" cap="all">
              <a:latin typeface="Arial"/>
            </a:endParaRPr>
          </a:p>
        </p:txBody>
      </p:sp>
      <p:sp>
        <p:nvSpPr>
          <p:cNvPr id="100" name="TextShape 2"/>
          <p:cNvSpPr txBox="1"/>
          <p:nvPr/>
        </p:nvSpPr>
        <p:spPr>
          <a:xfrm>
            <a:off x="504000" y="1545840"/>
            <a:ext cx="9071640" cy="25786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Partnerships can be longer-term ways to build connections with your industry.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They will often require multiple posts over a longer period of time that will aim to build a strong, lasting connection between your audience and your partner.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US" sz="3500" spc="-1" strike="noStrike" cap="all">
                <a:latin typeface="Arial"/>
              </a:rPr>
              <a:t>General collaborations</a:t>
            </a:r>
            <a:endParaRPr b="0" lang="en-US" sz="3500" spc="-1" strike="noStrike" cap="all">
              <a:latin typeface="Arial"/>
            </a:endParaRPr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US" sz="3500" spc="-1" strike="noStrike" cap="all">
                <a:latin typeface="Arial"/>
              </a:rPr>
              <a:t>General collaborations</a:t>
            </a:r>
            <a:endParaRPr b="0" lang="en-US" sz="3500" spc="-1" strike="noStrike" cap="all">
              <a:latin typeface="Arial"/>
            </a:endParaRPr>
          </a:p>
        </p:txBody>
      </p:sp>
      <p:sp>
        <p:nvSpPr>
          <p:cNvPr id="103" name="TextShape 2"/>
          <p:cNvSpPr txBox="1"/>
          <p:nvPr/>
        </p:nvSpPr>
        <p:spPr>
          <a:xfrm>
            <a:off x="504000" y="1769760"/>
            <a:ext cx="9071640" cy="21308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General collaborations tend to be smaller projects with a shorter-term goal.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US" sz="3500" spc="-1" strike="noStrike" cap="all">
                <a:latin typeface="Arial"/>
              </a:rPr>
              <a:t>General collaborations</a:t>
            </a:r>
            <a:endParaRPr b="0" lang="en-US" sz="3500" spc="-1" strike="noStrike" cap="all">
              <a:latin typeface="Arial"/>
            </a:endParaRPr>
          </a:p>
        </p:txBody>
      </p:sp>
      <p:sp>
        <p:nvSpPr>
          <p:cNvPr id="105" name="TextShape 2"/>
          <p:cNvSpPr txBox="1"/>
          <p:nvPr/>
        </p:nvSpPr>
        <p:spPr>
          <a:xfrm>
            <a:off x="504000" y="1769760"/>
            <a:ext cx="9071640" cy="21308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General collaborations tend to be smaller projects with a shorter-term goal.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Often will require generating new content, either for, or with, another brand.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US" sz="4400" spc="-1" strike="noStrike" cap="all">
                <a:latin typeface="Arial"/>
              </a:rPr>
              <a:t>Cross-promotions</a:t>
            </a:r>
            <a:endParaRPr b="0" lang="en-US" sz="4400" spc="-1" strike="noStrike" cap="all">
              <a:latin typeface="Arial"/>
            </a:endParaRPr>
          </a:p>
        </p:txBody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US" sz="4400" spc="-1" strike="noStrike" cap="all">
                <a:latin typeface="Arial"/>
              </a:rPr>
              <a:t>Cross-promotions</a:t>
            </a:r>
            <a:endParaRPr b="0" lang="en-US" sz="4400" spc="-1" strike="noStrike" cap="all">
              <a:latin typeface="Arial"/>
            </a:endParaRPr>
          </a:p>
        </p:txBody>
      </p:sp>
      <p:sp>
        <p:nvSpPr>
          <p:cNvPr id="108" name="TextShape 2"/>
          <p:cNvSpPr txBox="1"/>
          <p:nvPr/>
        </p:nvSpPr>
        <p:spPr>
          <a:xfrm>
            <a:off x="504000" y="1760040"/>
            <a:ext cx="9071640" cy="21499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Cross-promotions can be as simple as sharing another brand’s content in exchange for them sharing yours.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US" sz="4400" spc="-1" strike="noStrike" cap="all">
                <a:latin typeface="Arial"/>
              </a:rPr>
              <a:t>Cross-promotions</a:t>
            </a:r>
            <a:endParaRPr b="0" lang="en-US" sz="4400" spc="-1" strike="noStrike" cap="all">
              <a:latin typeface="Arial"/>
            </a:endParaRPr>
          </a:p>
        </p:txBody>
      </p:sp>
      <p:sp>
        <p:nvSpPr>
          <p:cNvPr id="110" name="TextShape 2"/>
          <p:cNvSpPr txBox="1"/>
          <p:nvPr/>
        </p:nvSpPr>
        <p:spPr>
          <a:xfrm>
            <a:off x="504000" y="1760040"/>
            <a:ext cx="9071640" cy="21499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Cross-promotions can be as simple as sharing another brand’s content in exchange for them sharing yours.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Often short-term, will smaller results, they are still a great form of exposure.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1" name="TextShape 2"/>
          <p:cNvSpPr txBox="1"/>
          <p:nvPr/>
        </p:nvSpPr>
        <p:spPr>
          <a:xfrm>
            <a:off x="504000" y="1179000"/>
            <a:ext cx="9071640" cy="3312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An incredible form of social media marketing  is collaboration. 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US" sz="4000" spc="-1" strike="noStrike" cap="all">
                <a:latin typeface="Arial"/>
              </a:rPr>
              <a:t>Content placements</a:t>
            </a:r>
            <a:endParaRPr b="0" lang="en-US" sz="4000" spc="-1" strike="noStrike" cap="all">
              <a:latin typeface="Arial"/>
            </a:endParaRPr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US" sz="4000" spc="-1" strike="noStrike" cap="all">
                <a:latin typeface="Arial"/>
              </a:rPr>
              <a:t>Content placements</a:t>
            </a:r>
            <a:endParaRPr b="0" lang="en-US" sz="4000" spc="-1" strike="noStrike" cap="all">
              <a:latin typeface="Arial"/>
            </a:endParaRPr>
          </a:p>
        </p:txBody>
      </p:sp>
      <p:sp>
        <p:nvSpPr>
          <p:cNvPr id="113" name="TextShape 2"/>
          <p:cNvSpPr txBox="1"/>
          <p:nvPr/>
        </p:nvSpPr>
        <p:spPr>
          <a:xfrm>
            <a:off x="504000" y="1469520"/>
            <a:ext cx="9071640" cy="2730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Placing your content within another kind of content.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US" sz="4000" spc="-1" strike="noStrike" cap="all">
                <a:latin typeface="Arial"/>
              </a:rPr>
              <a:t>Content placements</a:t>
            </a:r>
            <a:endParaRPr b="0" lang="en-US" sz="4000" spc="-1" strike="noStrike" cap="all">
              <a:latin typeface="Arial"/>
            </a:endParaRPr>
          </a:p>
        </p:txBody>
      </p:sp>
      <p:sp>
        <p:nvSpPr>
          <p:cNvPr id="115" name="TextShape 2"/>
          <p:cNvSpPr txBox="1"/>
          <p:nvPr/>
        </p:nvSpPr>
        <p:spPr>
          <a:xfrm>
            <a:off x="504000" y="1469520"/>
            <a:ext cx="9071640" cy="2730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Placing your content within another kind of content.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Whether it be a showcasing of a product or sharing of      a post.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US" sz="4000" spc="-1" strike="noStrike" cap="all">
                <a:latin typeface="Arial"/>
              </a:rPr>
              <a:t>Content placements</a:t>
            </a:r>
            <a:endParaRPr b="0" lang="en-US" sz="4000" spc="-1" strike="noStrike" cap="all">
              <a:latin typeface="Arial"/>
            </a:endParaRPr>
          </a:p>
        </p:txBody>
      </p:sp>
      <p:sp>
        <p:nvSpPr>
          <p:cNvPr id="117" name="TextShape 2"/>
          <p:cNvSpPr txBox="1"/>
          <p:nvPr/>
        </p:nvSpPr>
        <p:spPr>
          <a:xfrm>
            <a:off x="504000" y="1469520"/>
            <a:ext cx="9071640" cy="2730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Placing your content within another kind of content.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Whether it be a showcasing of a product or sharing of      a post.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Much like a branded laptop appearing in a movie, it can be a less obvious form of collaboration.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US" sz="4400" spc="-1" strike="noStrike" cap="all">
                <a:latin typeface="Arial"/>
              </a:rPr>
              <a:t>Sponsorships</a:t>
            </a:r>
            <a:endParaRPr b="0" lang="en-US" sz="4400" spc="-1" strike="noStrike" cap="all">
              <a:latin typeface="Arial"/>
            </a:endParaRPr>
          </a:p>
        </p:txBody>
      </p:sp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US" sz="4400" spc="-1" strike="noStrike" cap="all">
                <a:latin typeface="Arial"/>
              </a:rPr>
              <a:t>Sponsorships</a:t>
            </a:r>
            <a:endParaRPr b="0" lang="en-US" sz="4400" spc="-1" strike="noStrike" cap="all">
              <a:latin typeface="Arial"/>
            </a:endParaRPr>
          </a:p>
        </p:txBody>
      </p:sp>
      <p:sp>
        <p:nvSpPr>
          <p:cNvPr id="120" name="TextShape 2"/>
          <p:cNvSpPr txBox="1"/>
          <p:nvPr/>
        </p:nvSpPr>
        <p:spPr>
          <a:xfrm>
            <a:off x="504000" y="1317240"/>
            <a:ext cx="9071640" cy="3035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000" spc="-1" strike="noStrike">
                <a:latin typeface="Arial Narrow"/>
              </a:rPr>
              <a:t>Usually paired with an ad, gaining sponsorships is a great revenue stream for you and a way to show your brand’s success.</a:t>
            </a:r>
            <a:endParaRPr b="0" lang="en-US" sz="3000" spc="-1" strike="noStrike">
              <a:latin typeface="Arial Narrow"/>
            </a:endParaRPr>
          </a:p>
        </p:txBody>
      </p:sp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US" sz="4400" spc="-1" strike="noStrike" cap="all">
                <a:latin typeface="Arial"/>
              </a:rPr>
              <a:t>Sponsorships</a:t>
            </a:r>
            <a:endParaRPr b="0" lang="en-US" sz="4400" spc="-1" strike="noStrike" cap="all">
              <a:latin typeface="Arial"/>
            </a:endParaRPr>
          </a:p>
        </p:txBody>
      </p:sp>
      <p:sp>
        <p:nvSpPr>
          <p:cNvPr id="122" name="TextShape 2"/>
          <p:cNvSpPr txBox="1"/>
          <p:nvPr/>
        </p:nvSpPr>
        <p:spPr>
          <a:xfrm>
            <a:off x="504000" y="1317240"/>
            <a:ext cx="9071640" cy="3035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000" spc="-1" strike="noStrike">
                <a:latin typeface="Arial Narrow"/>
              </a:rPr>
              <a:t>Usually paired with an ad, gaining sponsorships is a great revenue stream for you and a way to show your brand’s success. </a:t>
            </a:r>
            <a:endParaRPr b="0" lang="en-US" sz="30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000" spc="-1" strike="noStrike">
                <a:latin typeface="Arial Narrow"/>
              </a:rPr>
              <a:t>After all, if other brands are willing to pay you to promote their products, you must have a level of success.</a:t>
            </a:r>
            <a:endParaRPr b="0" lang="en-US" sz="3000" spc="-1" strike="noStrike">
              <a:latin typeface="Arial Narrow"/>
            </a:endParaRPr>
          </a:p>
        </p:txBody>
      </p:sp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1" lang="en-US" sz="4400" spc="-1" strike="noStrike" cap="all">
                <a:latin typeface="Arial"/>
              </a:rPr>
              <a:t>Sponsorships</a:t>
            </a:r>
            <a:endParaRPr b="0" lang="en-US" sz="4400" spc="-1" strike="noStrike" cap="all">
              <a:latin typeface="Arial"/>
            </a:endParaRPr>
          </a:p>
        </p:txBody>
      </p:sp>
      <p:sp>
        <p:nvSpPr>
          <p:cNvPr id="124" name="TextShape 2"/>
          <p:cNvSpPr txBox="1"/>
          <p:nvPr/>
        </p:nvSpPr>
        <p:spPr>
          <a:xfrm>
            <a:off x="504000" y="1317240"/>
            <a:ext cx="9071640" cy="3035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000" spc="-1" strike="noStrike">
                <a:latin typeface="Arial Narrow"/>
              </a:rPr>
              <a:t>Usually paired with an ad, gaining sponsorships is a great revenue stream for you and a way to show your brand’s success. </a:t>
            </a:r>
            <a:endParaRPr b="0" lang="en-US" sz="30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000" spc="-1" strike="noStrike">
                <a:latin typeface="Arial Narrow"/>
              </a:rPr>
              <a:t>After all, if other brands are willing to pay you to promote their products, you must have a level of success. </a:t>
            </a:r>
            <a:endParaRPr b="0" lang="en-US" sz="30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000" spc="-1" strike="noStrike">
                <a:latin typeface="Arial Narrow"/>
              </a:rPr>
              <a:t>Beware of overwhelming your audience and doing too many.</a:t>
            </a:r>
            <a:endParaRPr b="0" lang="en-US" sz="3000" spc="-1" strike="noStrike">
              <a:latin typeface="Arial Narrow"/>
            </a:endParaRPr>
          </a:p>
        </p:txBody>
      </p:sp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" descr=""/>
          <p:cNvPicPr/>
          <p:nvPr/>
        </p:nvPicPr>
        <p:blipFill>
          <a:blip r:embed="rId1"/>
          <a:stretch/>
        </p:blipFill>
        <p:spPr>
          <a:xfrm>
            <a:off x="-123480" y="-606240"/>
            <a:ext cx="10419480" cy="6946200"/>
          </a:xfrm>
          <a:prstGeom prst="rect">
            <a:avLst/>
          </a:prstGeom>
          <a:ln>
            <a:noFill/>
          </a:ln>
        </p:spPr>
      </p:pic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7" name="TextShape 2"/>
          <p:cNvSpPr txBox="1"/>
          <p:nvPr/>
        </p:nvSpPr>
        <p:spPr>
          <a:xfrm>
            <a:off x="504000" y="1407600"/>
            <a:ext cx="9071640" cy="2854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 could explain what you hope to gain from collaborating with them (traffic, engagement, audience growth) and what they will gain from you.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3" name="TextShape 2"/>
          <p:cNvSpPr txBox="1"/>
          <p:nvPr/>
        </p:nvSpPr>
        <p:spPr>
          <a:xfrm>
            <a:off x="504000" y="1179000"/>
            <a:ext cx="9071640" cy="3312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An incredible form of social media marketing  is collaboration. </a:t>
            </a:r>
            <a:endParaRPr b="0" lang="en-US" sz="40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Collaborating with another creator can be a mutually beneficial method for content creation and reaching new parts of your audience. 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9" name="TextShape 2"/>
          <p:cNvSpPr txBox="1"/>
          <p:nvPr/>
        </p:nvSpPr>
        <p:spPr>
          <a:xfrm>
            <a:off x="504000" y="1407600"/>
            <a:ext cx="9071640" cy="2854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 could explain what you hope to gain from collaborating with them (traffic, engagement, audience growth) and what they will gain from you.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Coordinate and set expectations for creations     and timelines.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31" name="TextShape 2"/>
          <p:cNvSpPr txBox="1"/>
          <p:nvPr/>
        </p:nvSpPr>
        <p:spPr>
          <a:xfrm>
            <a:off x="504000" y="1636200"/>
            <a:ext cx="9071640" cy="2397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It is essential that you have open, honest, and clear communication.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33" name="TextShape 2"/>
          <p:cNvSpPr txBox="1"/>
          <p:nvPr/>
        </p:nvSpPr>
        <p:spPr>
          <a:xfrm>
            <a:off x="504000" y="1636200"/>
            <a:ext cx="9071640" cy="2397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It is essential that you have open, honest, and clear communication.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If it goes poorly, you do not want to be blamed or have to stop future collaborations with others.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" descr=""/>
          <p:cNvPicPr/>
          <p:nvPr/>
        </p:nvPicPr>
        <p:blipFill>
          <a:blip r:embed="rId1"/>
          <a:stretch/>
        </p:blipFill>
        <p:spPr>
          <a:xfrm>
            <a:off x="-72000" y="-574560"/>
            <a:ext cx="10316520" cy="6882840"/>
          </a:xfrm>
          <a:prstGeom prst="rect">
            <a:avLst/>
          </a:prstGeom>
          <a:ln>
            <a:noFill/>
          </a:ln>
        </p:spPr>
      </p:pic>
    </p:spTree>
  </p:cSld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36" name="TextShape 2"/>
          <p:cNvSpPr txBox="1"/>
          <p:nvPr/>
        </p:nvSpPr>
        <p:spPr>
          <a:xfrm>
            <a:off x="504000" y="1398240"/>
            <a:ext cx="9071640" cy="2873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Collaboration does not always have to be an orchestrated thing of creating new content.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38" name="TextShape 2"/>
          <p:cNvSpPr txBox="1"/>
          <p:nvPr/>
        </p:nvSpPr>
        <p:spPr>
          <a:xfrm>
            <a:off x="504000" y="1398240"/>
            <a:ext cx="9071640" cy="2873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Collaboration does not always have to be an orchestrated thing of creating new content.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Simply sharing content (credited, of course) that similar industry players post could be a good way to build a relationship.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40" name="TextShape 2"/>
          <p:cNvSpPr txBox="1"/>
          <p:nvPr/>
        </p:nvSpPr>
        <p:spPr>
          <a:xfrm>
            <a:off x="504000" y="1659960"/>
            <a:ext cx="9071640" cy="2350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It is important to make sure that your audience will respond well to any collaborations you undertake…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42" name="TextShape 2"/>
          <p:cNvSpPr txBox="1"/>
          <p:nvPr/>
        </p:nvSpPr>
        <p:spPr>
          <a:xfrm>
            <a:off x="504000" y="1659960"/>
            <a:ext cx="9071640" cy="2350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It is important to make sure that your audience will respond well to any collaborations you undertake…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So make sure the other party appeals to your audience and aligns with their values.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44" name="TextShape 2"/>
          <p:cNvSpPr txBox="1"/>
          <p:nvPr/>
        </p:nvSpPr>
        <p:spPr>
          <a:xfrm>
            <a:off x="504000" y="1640880"/>
            <a:ext cx="9071640" cy="23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In conclusion, collaborations are an exciting way to rejuvenate the content that you are creating.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46" name="TextShape 2"/>
          <p:cNvSpPr txBox="1"/>
          <p:nvPr/>
        </p:nvSpPr>
        <p:spPr>
          <a:xfrm>
            <a:off x="504000" y="1640880"/>
            <a:ext cx="9071640" cy="23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In conclusion, collaborations are an exciting way to rejuvenate the content that you are creating.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Not only can it lead to some unique content ideas for your own brand, but it can also help others.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This tutorial will briefly guide you through some of the different kinds of collaborations and how they can be an asset to your social media marketing strategy. </a:t>
            </a:r>
            <a:endParaRPr b="0" lang="en-US" sz="3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48" name="TextShape 2"/>
          <p:cNvSpPr txBox="1"/>
          <p:nvPr/>
        </p:nvSpPr>
        <p:spPr>
          <a:xfrm>
            <a:off x="504000" y="1640880"/>
            <a:ext cx="9071640" cy="23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It will grow your exposure and add professionalism to your brand.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50" name="TextShape 2"/>
          <p:cNvSpPr txBox="1"/>
          <p:nvPr/>
        </p:nvSpPr>
        <p:spPr>
          <a:xfrm>
            <a:off x="504000" y="1640880"/>
            <a:ext cx="9071640" cy="23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It will grow your exposure and add professionalism to your brand.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So do not be afraid to collaborate, you have no idea where it could take you!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" descr=""/>
          <p:cNvPicPr/>
          <p:nvPr/>
        </p:nvPicPr>
        <p:blipFill>
          <a:blip r:embed="rId1"/>
          <a:stretch/>
        </p:blipFill>
        <p:spPr>
          <a:xfrm>
            <a:off x="360" y="360"/>
            <a:ext cx="10079640" cy="5669640"/>
          </a:xfrm>
          <a:prstGeom prst="rect">
            <a:avLst/>
          </a:prstGeom>
          <a:ln>
            <a:noFill/>
          </a:ln>
        </p:spPr>
      </p:pic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7" name="TextShape 2"/>
          <p:cNvSpPr txBox="1"/>
          <p:nvPr/>
        </p:nvSpPr>
        <p:spPr>
          <a:xfrm>
            <a:off x="504000" y="1302840"/>
            <a:ext cx="9071640" cy="30643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You do not have to collaborate with your direct competition, but collaborating with similar, like-minded brands can open new opportunities and show your brand to new parts of your audience.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9" name="TextShape 2"/>
          <p:cNvSpPr txBox="1"/>
          <p:nvPr/>
        </p:nvSpPr>
        <p:spPr>
          <a:xfrm>
            <a:off x="504000" y="1302840"/>
            <a:ext cx="9071640" cy="30643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You do not have to collaborate with your direct competition, but collaborating with similar, like-minded brands can open new opportunities and show your brand to new parts of your audience.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In essence, you should collaborate with brands that complement yours.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1" name="TextShape 2"/>
          <p:cNvSpPr txBox="1"/>
          <p:nvPr/>
        </p:nvSpPr>
        <p:spPr>
          <a:xfrm>
            <a:off x="504000" y="1621800"/>
            <a:ext cx="9071640" cy="2426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There are different types of collaborative campaigns.</a:t>
            </a:r>
            <a:endParaRPr b="0" lang="en-US" sz="3400" spc="-1" strike="noStrike">
              <a:latin typeface="Arial Narrow"/>
            </a:endParaRPr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3" name="TextShape 2"/>
          <p:cNvSpPr txBox="1"/>
          <p:nvPr/>
        </p:nvSpPr>
        <p:spPr>
          <a:xfrm>
            <a:off x="504000" y="1621800"/>
            <a:ext cx="9071640" cy="2426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There are different types of collaborative campaigns.</a:t>
            </a:r>
            <a:endParaRPr b="0" lang="en-US" sz="34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They work differently and will require different levels of effort or investment on your part…</a:t>
            </a:r>
            <a:endParaRPr b="0" lang="en-US" sz="3400" spc="-1" strike="noStrike">
              <a:latin typeface="Arial Narrow"/>
            </a:endParaRP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</TotalTime>
  <Application>LibreOffice/6.0.2.1$Windows_X86_64 LibreOffice_project/f7f06a8f319e4b62f9bc5095aa112a65d2f3ac89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2020-05-19T15:03:18Z</dcterms:created>
  <dc:creator/>
  <dc:description/>
  <dc:language>en-GB</dc:language>
  <cp:lastModifiedBy/>
  <dcterms:modified xsi:type="dcterms:W3CDTF">2020-11-19T12:07:35Z</dcterms:modified>
  <cp:revision>14</cp:revision>
  <dc:subject/>
  <dc:title/>
</cp:coreProperties>
</file>